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45976"/>
            <a:ext cx="7172920" cy="708779"/>
          </a:xfrm>
          <a:prstGeom prst="rect">
            <a:avLst/>
          </a:prstGeom>
          <a:noFill/>
          <a:ln/>
        </p:spPr>
        <p:txBody>
          <a:bodyPr wrap="none" lIns="0" tIns="0" rIns="0" bIns="0" rtlCol="0" anchor="t"/>
          <a:lstStyle/>
          <a:p>
            <a:pPr algn="l" indent="0" marL="0">
              <a:lnSpc>
                <a:spcPts val="5550"/>
              </a:lnSpc>
              <a:buNone/>
            </a:pPr>
            <a:r>
              <a:rPr lang="en-US" sz="4450" b="1" dirty="0">
                <a:solidFill>
                  <a:srgbClr val="F2E782"/>
                </a:solidFill>
                <a:latin typeface="Prata" pitchFamily="34" charset="0"/>
                <a:ea typeface="Prata" pitchFamily="34" charset="-122"/>
                <a:cs typeface="Prata" pitchFamily="34" charset="-120"/>
              </a:rPr>
              <a:t>State &amp; Hooks </a:t>
            </a:r>
            <a:pPr algn="l" indent="0" marL="0">
              <a:lnSpc>
                <a:spcPts val="5550"/>
              </a:lnSpc>
              <a:buNone/>
            </a:pPr>
            <a:r>
              <a:rPr lang="en-US" sz="4450" dirty="0">
                <a:solidFill>
                  <a:srgbClr val="F2E782"/>
                </a:solidFill>
                <a:latin typeface="Prata" pitchFamily="34" charset="0"/>
                <a:ea typeface="Prata" pitchFamily="34" charset="-122"/>
                <a:cs typeface="Prata" pitchFamily="34" charset="-120"/>
              </a:rPr>
              <a:t>trong React</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Chúng ta sẽ đi từ lý thuyết cơ bản.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State</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là gì? so sánh State với Props, tìm hiểu về Hook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useState</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và cuối cùng là áp dụng vào một project thực tế để có thể nắm vững kiến thức một cách tốt nhất.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67972"/>
            <a:ext cx="9880759"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Khái niệm? Phân Biệt State và Props</a:t>
            </a:r>
            <a:endParaRPr lang="en-US" sz="4450" dirty="0"/>
          </a:p>
        </p:txBody>
      </p:sp>
      <p:sp>
        <p:nvSpPr>
          <p:cNvPr id="3" name="Text 1"/>
          <p:cNvSpPr/>
          <p:nvPr/>
        </p:nvSpPr>
        <p:spPr>
          <a:xfrm>
            <a:off x="793790" y="31437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State (Trạng Thái)</a:t>
            </a:r>
            <a:endParaRPr lang="en-US" sz="2200" dirty="0"/>
          </a:p>
        </p:txBody>
      </p:sp>
      <p:sp>
        <p:nvSpPr>
          <p:cNvPr id="4" name="Text 2"/>
          <p:cNvSpPr/>
          <p:nvPr/>
        </p:nvSpPr>
        <p:spPr>
          <a:xfrm>
            <a:off x="793790" y="3724870"/>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State là một đối tượng JavaScript chứa dữ liệu của một component. State có thể thay đổi theo thời gian, và khi State thay đổi, component sẽ tự động re-render (vẽ lại) để cập nhật giao diện.</a:t>
            </a:r>
            <a:endParaRPr lang="en-US" sz="1750" dirty="0"/>
          </a:p>
        </p:txBody>
      </p:sp>
      <p:sp>
        <p:nvSpPr>
          <p:cNvPr id="5" name="Text 3"/>
          <p:cNvSpPr/>
          <p:nvPr/>
        </p:nvSpPr>
        <p:spPr>
          <a:xfrm>
            <a:off x="7599521" y="31437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Props (Thuộc Tính)</a:t>
            </a:r>
            <a:endParaRPr lang="en-US" sz="2200" dirty="0"/>
          </a:p>
        </p:txBody>
      </p:sp>
      <p:sp>
        <p:nvSpPr>
          <p:cNvPr id="6" name="Text 4"/>
          <p:cNvSpPr/>
          <p:nvPr/>
        </p:nvSpPr>
        <p:spPr>
          <a:xfrm>
            <a:off x="7599521" y="372487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Props là cách một component "nhận" dữ liệu từ component cha của nó. Props là bất biến, tức là component con không thể thay đổi giá trị của props mà nó nhận được.</a:t>
            </a:r>
            <a:endParaRPr lang="en-US" sz="1750" dirty="0"/>
          </a:p>
        </p:txBody>
      </p:sp>
      <p:sp>
        <p:nvSpPr>
          <p:cNvPr id="7" name="Text 5"/>
          <p:cNvSpPr/>
          <p:nvPr/>
        </p:nvSpPr>
        <p:spPr>
          <a:xfrm>
            <a:off x="793790" y="563570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Tóm lại, State là dữ liệu "nội bộ" của component, có thể thay đổi và ảnh hưởng đến giao diện. Props là dữ liệu "bên ngoài", được truyền từ component cha và không thể thay đổi bởi component con.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34697"/>
          </a:xfrm>
          <a:prstGeom prst="rect">
            <a:avLst/>
          </a:prstGeom>
        </p:spPr>
      </p:pic>
      <p:sp>
        <p:nvSpPr>
          <p:cNvPr id="3" name="Text 0"/>
          <p:cNvSpPr/>
          <p:nvPr/>
        </p:nvSpPr>
        <p:spPr>
          <a:xfrm>
            <a:off x="653653" y="2944178"/>
            <a:ext cx="13028771" cy="583644"/>
          </a:xfrm>
          <a:prstGeom prst="rect">
            <a:avLst/>
          </a:prstGeom>
          <a:noFill/>
          <a:ln/>
        </p:spPr>
        <p:txBody>
          <a:bodyPr wrap="none" lIns="0" tIns="0" rIns="0" bIns="0" rtlCol="0" anchor="t"/>
          <a:lstStyle/>
          <a:p>
            <a:pPr algn="l" indent="0" marL="0">
              <a:lnSpc>
                <a:spcPts val="4550"/>
              </a:lnSpc>
              <a:buNone/>
            </a:pPr>
            <a:r>
              <a:rPr lang="en-US" sz="3650" dirty="0">
                <a:solidFill>
                  <a:srgbClr val="F2E782"/>
                </a:solidFill>
                <a:latin typeface="Prata" pitchFamily="34" charset="0"/>
                <a:ea typeface="Prata" pitchFamily="34" charset="-122"/>
                <a:cs typeface="Prata" pitchFamily="34" charset="-120"/>
              </a:rPr>
              <a:t>Hook </a:t>
            </a:r>
            <a:pPr algn="l" indent="0" marL="0">
              <a:lnSpc>
                <a:spcPts val="4550"/>
              </a:lnSpc>
              <a:buNone/>
            </a:pPr>
            <a:r>
              <a:rPr lang="en-US" sz="3650" b="1" dirty="0">
                <a:solidFill>
                  <a:srgbClr val="F2E782"/>
                </a:solidFill>
                <a:latin typeface="Prata" pitchFamily="34" charset="0"/>
                <a:ea typeface="Prata" pitchFamily="34" charset="-122"/>
                <a:cs typeface="Prata" pitchFamily="34" charset="-120"/>
              </a:rPr>
              <a:t>useState</a:t>
            </a:r>
            <a:pPr algn="l" indent="0" marL="0">
              <a:lnSpc>
                <a:spcPts val="4550"/>
              </a:lnSpc>
              <a:buNone/>
            </a:pPr>
            <a:r>
              <a:rPr lang="en-US" sz="3650" dirty="0">
                <a:solidFill>
                  <a:srgbClr val="F2E782"/>
                </a:solidFill>
                <a:latin typeface="Prata" pitchFamily="34" charset="0"/>
                <a:ea typeface="Prata" pitchFamily="34" charset="-122"/>
                <a:cs typeface="Prata" pitchFamily="34" charset="-120"/>
              </a:rPr>
              <a:t>: Quản Lý State Trong Function Component</a:t>
            </a:r>
            <a:endParaRPr lang="en-US" sz="3650" dirty="0"/>
          </a:p>
        </p:txBody>
      </p:sp>
      <p:pic>
        <p:nvPicPr>
          <p:cNvPr id="4" name="Image 1" descr="preencoded.png">    </p:cNvPr>
          <p:cNvPicPr>
            <a:picLocks noChangeAspect="1"/>
          </p:cNvPicPr>
          <p:nvPr/>
        </p:nvPicPr>
        <p:blipFill>
          <a:blip r:embed="rId2"/>
          <a:stretch>
            <a:fillRect/>
          </a:stretch>
        </p:blipFill>
        <p:spPr>
          <a:xfrm>
            <a:off x="653653" y="3807976"/>
            <a:ext cx="4441031" cy="747117"/>
          </a:xfrm>
          <a:prstGeom prst="rect">
            <a:avLst/>
          </a:prstGeom>
        </p:spPr>
      </p:pic>
      <p:sp>
        <p:nvSpPr>
          <p:cNvPr id="5" name="Text 1"/>
          <p:cNvSpPr/>
          <p:nvPr/>
        </p:nvSpPr>
        <p:spPr>
          <a:xfrm>
            <a:off x="840343" y="4835247"/>
            <a:ext cx="2334697" cy="291822"/>
          </a:xfrm>
          <a:prstGeom prst="rect">
            <a:avLst/>
          </a:prstGeom>
          <a:noFill/>
          <a:ln/>
        </p:spPr>
        <p:txBody>
          <a:bodyPr wrap="none" lIns="0" tIns="0" rIns="0" bIns="0" rtlCol="0" anchor="t"/>
          <a:lstStyle/>
          <a:p>
            <a:pPr algn="l" indent="0" marL="0">
              <a:lnSpc>
                <a:spcPts val="2250"/>
              </a:lnSpc>
              <a:buNone/>
            </a:pPr>
            <a:r>
              <a:rPr lang="en-US" sz="1800" dirty="0">
                <a:solidFill>
                  <a:srgbClr val="CFCBBF"/>
                </a:solidFill>
                <a:latin typeface="Prata" pitchFamily="34" charset="0"/>
                <a:ea typeface="Prata" pitchFamily="34" charset="-122"/>
                <a:cs typeface="Prata" pitchFamily="34" charset="-120"/>
              </a:rPr>
              <a:t>Import useState</a:t>
            </a:r>
            <a:endParaRPr lang="en-US" sz="1800" dirty="0"/>
          </a:p>
        </p:txBody>
      </p:sp>
      <p:sp>
        <p:nvSpPr>
          <p:cNvPr id="6" name="Text 2"/>
          <p:cNvSpPr/>
          <p:nvPr/>
        </p:nvSpPr>
        <p:spPr>
          <a:xfrm>
            <a:off x="840343" y="5239107"/>
            <a:ext cx="4067651" cy="298847"/>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Nhập hook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useState</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từ thư viện React:</a:t>
            </a:r>
            <a:endParaRPr lang="en-US" sz="1450" dirty="0"/>
          </a:p>
        </p:txBody>
      </p:sp>
      <p:sp>
        <p:nvSpPr>
          <p:cNvPr id="7" name="Shape 3"/>
          <p:cNvSpPr/>
          <p:nvPr/>
        </p:nvSpPr>
        <p:spPr>
          <a:xfrm>
            <a:off x="840343" y="5747980"/>
            <a:ext cx="4067651" cy="578882"/>
          </a:xfrm>
          <a:prstGeom prst="roundRect">
            <a:avLst>
              <a:gd name="adj" fmla="val 4840"/>
            </a:avLst>
          </a:prstGeom>
          <a:solidFill>
            <a:srgbClr val="443D09"/>
          </a:solidFill>
          <a:ln/>
        </p:spPr>
      </p:sp>
      <p:sp>
        <p:nvSpPr>
          <p:cNvPr id="8" name="Shape 4"/>
          <p:cNvSpPr/>
          <p:nvPr/>
        </p:nvSpPr>
        <p:spPr>
          <a:xfrm>
            <a:off x="831056" y="5747980"/>
            <a:ext cx="4086225" cy="578882"/>
          </a:xfrm>
          <a:prstGeom prst="roundRect">
            <a:avLst>
              <a:gd name="adj" fmla="val 4840"/>
            </a:avLst>
          </a:prstGeom>
          <a:solidFill>
            <a:srgbClr val="443D09"/>
          </a:solidFill>
          <a:ln/>
        </p:spPr>
      </p:sp>
      <p:sp>
        <p:nvSpPr>
          <p:cNvPr id="9" name="Text 5"/>
          <p:cNvSpPr/>
          <p:nvPr/>
        </p:nvSpPr>
        <p:spPr>
          <a:xfrm>
            <a:off x="1017746" y="5887998"/>
            <a:ext cx="3712845" cy="298847"/>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highlight>
                  <a:srgbClr val="443D09"/>
                </a:highlight>
                <a:latin typeface="Consolas" pitchFamily="34" charset="0"/>
                <a:ea typeface="Consolas" pitchFamily="34" charset="-122"/>
                <a:cs typeface="Consolas" pitchFamily="34" charset="-120"/>
              </a:rPr>
              <a:t>import React, { useState } from 'react';</a:t>
            </a:r>
            <a:endParaRPr lang="en-US" sz="1450" dirty="0"/>
          </a:p>
        </p:txBody>
      </p:sp>
      <p:pic>
        <p:nvPicPr>
          <p:cNvPr id="10" name="Image 2" descr="preencoded.png">    </p:cNvPr>
          <p:cNvPicPr>
            <a:picLocks noChangeAspect="1"/>
          </p:cNvPicPr>
          <p:nvPr/>
        </p:nvPicPr>
        <p:blipFill>
          <a:blip r:embed="rId3"/>
          <a:stretch>
            <a:fillRect/>
          </a:stretch>
        </p:blipFill>
        <p:spPr>
          <a:xfrm>
            <a:off x="5094684" y="3807976"/>
            <a:ext cx="4441031" cy="747117"/>
          </a:xfrm>
          <a:prstGeom prst="rect">
            <a:avLst/>
          </a:prstGeom>
        </p:spPr>
      </p:pic>
      <p:sp>
        <p:nvSpPr>
          <p:cNvPr id="11" name="Text 6"/>
          <p:cNvSpPr/>
          <p:nvPr/>
        </p:nvSpPr>
        <p:spPr>
          <a:xfrm>
            <a:off x="5281374" y="4835247"/>
            <a:ext cx="2334697" cy="291822"/>
          </a:xfrm>
          <a:prstGeom prst="rect">
            <a:avLst/>
          </a:prstGeom>
          <a:noFill/>
          <a:ln/>
        </p:spPr>
        <p:txBody>
          <a:bodyPr wrap="none" lIns="0" tIns="0" rIns="0" bIns="0" rtlCol="0" anchor="t"/>
          <a:lstStyle/>
          <a:p>
            <a:pPr algn="l" indent="0" marL="0">
              <a:lnSpc>
                <a:spcPts val="2250"/>
              </a:lnSpc>
              <a:buNone/>
            </a:pPr>
            <a:r>
              <a:rPr lang="en-US" sz="1800" dirty="0">
                <a:solidFill>
                  <a:srgbClr val="CFCBBF"/>
                </a:solidFill>
                <a:latin typeface="Prata" pitchFamily="34" charset="0"/>
                <a:ea typeface="Prata" pitchFamily="34" charset="-122"/>
                <a:cs typeface="Prata" pitchFamily="34" charset="-120"/>
              </a:rPr>
              <a:t>Khai Báo State</a:t>
            </a:r>
            <a:endParaRPr lang="en-US" sz="1800" dirty="0"/>
          </a:p>
        </p:txBody>
      </p:sp>
      <p:sp>
        <p:nvSpPr>
          <p:cNvPr id="12" name="Text 7"/>
          <p:cNvSpPr/>
          <p:nvPr/>
        </p:nvSpPr>
        <p:spPr>
          <a:xfrm>
            <a:off x="5281374" y="5239107"/>
            <a:ext cx="4067651" cy="597694"/>
          </a:xfrm>
          <a:prstGeom prst="rect">
            <a:avLst/>
          </a:prstGeom>
          <a:noFill/>
          <a:ln/>
        </p:spPr>
        <p:txBody>
          <a:bodyPr wrap="squar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Sử dụng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useState</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để khai báo một biến state và một hàm để cập nhật nó:</a:t>
            </a:r>
            <a:endParaRPr lang="en-US" sz="1450" dirty="0"/>
          </a:p>
        </p:txBody>
      </p:sp>
      <p:sp>
        <p:nvSpPr>
          <p:cNvPr id="13" name="Shape 8"/>
          <p:cNvSpPr/>
          <p:nvPr/>
        </p:nvSpPr>
        <p:spPr>
          <a:xfrm>
            <a:off x="5281374" y="6046827"/>
            <a:ext cx="4067651" cy="578882"/>
          </a:xfrm>
          <a:prstGeom prst="roundRect">
            <a:avLst>
              <a:gd name="adj" fmla="val 4840"/>
            </a:avLst>
          </a:prstGeom>
          <a:solidFill>
            <a:srgbClr val="443D09"/>
          </a:solidFill>
          <a:ln/>
        </p:spPr>
      </p:sp>
      <p:sp>
        <p:nvSpPr>
          <p:cNvPr id="14" name="Shape 9"/>
          <p:cNvSpPr/>
          <p:nvPr/>
        </p:nvSpPr>
        <p:spPr>
          <a:xfrm>
            <a:off x="5272088" y="6046827"/>
            <a:ext cx="4086225" cy="578882"/>
          </a:xfrm>
          <a:prstGeom prst="roundRect">
            <a:avLst>
              <a:gd name="adj" fmla="val 4840"/>
            </a:avLst>
          </a:prstGeom>
          <a:solidFill>
            <a:srgbClr val="443D09"/>
          </a:solidFill>
          <a:ln/>
        </p:spPr>
      </p:sp>
      <p:sp>
        <p:nvSpPr>
          <p:cNvPr id="15" name="Text 10"/>
          <p:cNvSpPr/>
          <p:nvPr/>
        </p:nvSpPr>
        <p:spPr>
          <a:xfrm>
            <a:off x="5458778" y="6186845"/>
            <a:ext cx="3712845" cy="298847"/>
          </a:xfrm>
          <a:prstGeom prst="rect">
            <a:avLst/>
          </a:prstGeom>
          <a:noFill/>
          <a:ln/>
        </p:spPr>
        <p:txBody>
          <a:bodyPr wrap="none" lIns="0" tIns="0" rIns="0" bIns="0" rtlCol="0" anchor="t"/>
          <a:lstStyle/>
          <a:p>
            <a:pPr algn="l" indent="0" marL="0">
              <a:lnSpc>
                <a:spcPts val="2350"/>
              </a:lnSpc>
              <a:buNone/>
            </a:pPr>
            <a:r>
              <a:rPr lang="en-US" sz="1450" dirty="0">
                <a:solidFill>
                  <a:srgbClr val="CFCBBF"/>
                </a:solidFill>
                <a:highlight>
                  <a:srgbClr val="443D09"/>
                </a:highlight>
                <a:latin typeface="Consolas" pitchFamily="34" charset="0"/>
                <a:ea typeface="Consolas" pitchFamily="34" charset="-122"/>
                <a:cs typeface="Consolas" pitchFamily="34" charset="-120"/>
              </a:rPr>
              <a:t>const [count, setCount] = useState(0);</a:t>
            </a:r>
            <a:endParaRPr lang="en-US" sz="1450" dirty="0"/>
          </a:p>
        </p:txBody>
      </p:sp>
      <p:pic>
        <p:nvPicPr>
          <p:cNvPr id="16" name="Image 3" descr="preencoded.png">    </p:cNvPr>
          <p:cNvPicPr>
            <a:picLocks noChangeAspect="1"/>
          </p:cNvPicPr>
          <p:nvPr/>
        </p:nvPicPr>
        <p:blipFill>
          <a:blip r:embed="rId4"/>
          <a:stretch>
            <a:fillRect/>
          </a:stretch>
        </p:blipFill>
        <p:spPr>
          <a:xfrm>
            <a:off x="9535716" y="3807976"/>
            <a:ext cx="4441031" cy="747117"/>
          </a:xfrm>
          <a:prstGeom prst="rect">
            <a:avLst/>
          </a:prstGeom>
        </p:spPr>
      </p:pic>
      <p:sp>
        <p:nvSpPr>
          <p:cNvPr id="17" name="Text 11"/>
          <p:cNvSpPr/>
          <p:nvPr/>
        </p:nvSpPr>
        <p:spPr>
          <a:xfrm>
            <a:off x="9722406" y="4835247"/>
            <a:ext cx="2334697" cy="291822"/>
          </a:xfrm>
          <a:prstGeom prst="rect">
            <a:avLst/>
          </a:prstGeom>
          <a:noFill/>
          <a:ln/>
        </p:spPr>
        <p:txBody>
          <a:bodyPr wrap="none" lIns="0" tIns="0" rIns="0" bIns="0" rtlCol="0" anchor="t"/>
          <a:lstStyle/>
          <a:p>
            <a:pPr algn="l" indent="0" marL="0">
              <a:lnSpc>
                <a:spcPts val="2250"/>
              </a:lnSpc>
              <a:buNone/>
            </a:pPr>
            <a:r>
              <a:rPr lang="en-US" sz="1800" dirty="0">
                <a:solidFill>
                  <a:srgbClr val="CFCBBF"/>
                </a:solidFill>
                <a:latin typeface="Prata" pitchFamily="34" charset="0"/>
                <a:ea typeface="Prata" pitchFamily="34" charset="-122"/>
                <a:cs typeface="Prata" pitchFamily="34" charset="-120"/>
              </a:rPr>
              <a:t>Cập Nhật State</a:t>
            </a:r>
            <a:endParaRPr lang="en-US" sz="1800" dirty="0"/>
          </a:p>
        </p:txBody>
      </p:sp>
      <p:sp>
        <p:nvSpPr>
          <p:cNvPr id="18" name="Text 12"/>
          <p:cNvSpPr/>
          <p:nvPr/>
        </p:nvSpPr>
        <p:spPr>
          <a:xfrm>
            <a:off x="9722406" y="5239107"/>
            <a:ext cx="4067651" cy="597694"/>
          </a:xfrm>
          <a:prstGeom prst="rect">
            <a:avLst/>
          </a:prstGeom>
          <a:noFill/>
          <a:ln/>
        </p:spPr>
        <p:txBody>
          <a:bodyPr wrap="squar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Gọi hàm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setCount</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để thay đổi giá trị của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count</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Khi state thay đổi, component sẽ re-render.</a:t>
            </a:r>
            <a:endParaRPr lang="en-US" sz="1450" dirty="0"/>
          </a:p>
        </p:txBody>
      </p:sp>
      <p:sp>
        <p:nvSpPr>
          <p:cNvPr id="19" name="Text 13"/>
          <p:cNvSpPr/>
          <p:nvPr/>
        </p:nvSpPr>
        <p:spPr>
          <a:xfrm>
            <a:off x="653653" y="7022425"/>
            <a:ext cx="13323094" cy="597694"/>
          </a:xfrm>
          <a:prstGeom prst="rect">
            <a:avLst/>
          </a:prstGeom>
          <a:noFill/>
          <a:ln/>
        </p:spPr>
        <p:txBody>
          <a:bodyPr wrap="square" lIns="0" tIns="0" rIns="0" bIns="0" rtlCol="0" anchor="t"/>
          <a:lstStyle/>
          <a:p>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Hook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useState</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giúp chúng ta quản lý state một cách dễ dàng trong function component. Thay vì sử dụng class component phức tạp, </a:t>
            </a:r>
            <a:pPr algn="l" indent="0" marL="0">
              <a:lnSpc>
                <a:spcPts val="2350"/>
              </a:lnSpc>
              <a:buNone/>
            </a:pPr>
            <a:r>
              <a:rPr lang="en-US" sz="1450" b="1" dirty="0">
                <a:solidFill>
                  <a:srgbClr val="CFCBBF"/>
                </a:solidFill>
                <a:latin typeface="Raleway" pitchFamily="34" charset="0"/>
                <a:ea typeface="Raleway" pitchFamily="34" charset="-122"/>
                <a:cs typeface="Raleway" pitchFamily="34" charset="-120"/>
              </a:rPr>
              <a:t>useState</a:t>
            </a:r>
            <a:pPr algn="l" indent="0" marL="0">
              <a:lnSpc>
                <a:spcPts val="2350"/>
              </a:lnSpc>
              <a:buNone/>
            </a:pPr>
            <a:r>
              <a:rPr lang="en-US" sz="1450" dirty="0">
                <a:solidFill>
                  <a:srgbClr val="CFCBBF"/>
                </a:solidFill>
                <a:latin typeface="Raleway" pitchFamily="34" charset="0"/>
                <a:ea typeface="Raleway" pitchFamily="34" charset="-122"/>
                <a:cs typeface="Raleway" pitchFamily="34" charset="-120"/>
              </a:rPr>
              <a:t> cho phép chúng ta khai báo và cập nhật state trực tiếp trong hàm.</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359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Ví Dụ: Bộ Đếm (Counter) Đơn Giản</a:t>
            </a:r>
            <a:endParaRPr lang="en-US" sz="4450" dirty="0"/>
          </a:p>
        </p:txBody>
      </p:sp>
      <p:sp>
        <p:nvSpPr>
          <p:cNvPr id="4" name="Shape 1"/>
          <p:cNvSpPr/>
          <p:nvPr/>
        </p:nvSpPr>
        <p:spPr>
          <a:xfrm>
            <a:off x="6280190" y="2901315"/>
            <a:ext cx="3664863" cy="1669852"/>
          </a:xfrm>
          <a:prstGeom prst="roundRect">
            <a:avLst>
              <a:gd name="adj" fmla="val 2038"/>
            </a:avLst>
          </a:prstGeom>
          <a:solidFill>
            <a:srgbClr val="3A3B3C"/>
          </a:solidFill>
          <a:ln/>
        </p:spPr>
      </p:sp>
      <p:sp>
        <p:nvSpPr>
          <p:cNvPr id="5" name="Text 2"/>
          <p:cNvSpPr/>
          <p:nvPr/>
        </p:nvSpPr>
        <p:spPr>
          <a:xfrm>
            <a:off x="6507004" y="31281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Khởi Tạo State</a:t>
            </a:r>
            <a:endParaRPr lang="en-US" sz="2200" dirty="0"/>
          </a:p>
        </p:txBody>
      </p:sp>
      <p:sp>
        <p:nvSpPr>
          <p:cNvPr id="6" name="Text 3"/>
          <p:cNvSpPr/>
          <p:nvPr/>
        </p:nvSpPr>
        <p:spPr>
          <a:xfrm>
            <a:off x="6507004" y="3618548"/>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Khởi tạo state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với giá trị ban đầu là 0.</a:t>
            </a:r>
            <a:endParaRPr lang="en-US" sz="1750" dirty="0"/>
          </a:p>
        </p:txBody>
      </p:sp>
      <p:sp>
        <p:nvSpPr>
          <p:cNvPr id="7" name="Shape 4"/>
          <p:cNvSpPr/>
          <p:nvPr/>
        </p:nvSpPr>
        <p:spPr>
          <a:xfrm>
            <a:off x="10171867" y="2901315"/>
            <a:ext cx="3664863" cy="1669852"/>
          </a:xfrm>
          <a:prstGeom prst="roundRect">
            <a:avLst>
              <a:gd name="adj" fmla="val 2038"/>
            </a:avLst>
          </a:prstGeom>
          <a:solidFill>
            <a:srgbClr val="3A3B3C"/>
          </a:solidFill>
          <a:ln/>
        </p:spPr>
      </p:sp>
      <p:sp>
        <p:nvSpPr>
          <p:cNvPr id="8" name="Text 5"/>
          <p:cNvSpPr/>
          <p:nvPr/>
        </p:nvSpPr>
        <p:spPr>
          <a:xfrm>
            <a:off x="10398681" y="31281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Hiển Thị State</a:t>
            </a:r>
            <a:endParaRPr lang="en-US" sz="2200" dirty="0"/>
          </a:p>
        </p:txBody>
      </p:sp>
      <p:sp>
        <p:nvSpPr>
          <p:cNvPr id="9" name="Text 6"/>
          <p:cNvSpPr/>
          <p:nvPr/>
        </p:nvSpPr>
        <p:spPr>
          <a:xfrm>
            <a:off x="10398681" y="3618548"/>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Hiển thị giá trị của state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trên giao diện.</a:t>
            </a:r>
            <a:endParaRPr lang="en-US" sz="1750" dirty="0"/>
          </a:p>
        </p:txBody>
      </p:sp>
      <p:sp>
        <p:nvSpPr>
          <p:cNvPr id="10" name="Shape 7"/>
          <p:cNvSpPr/>
          <p:nvPr/>
        </p:nvSpPr>
        <p:spPr>
          <a:xfrm>
            <a:off x="6280190" y="4797981"/>
            <a:ext cx="7556421" cy="1306949"/>
          </a:xfrm>
          <a:prstGeom prst="roundRect">
            <a:avLst>
              <a:gd name="adj" fmla="val 2603"/>
            </a:avLst>
          </a:prstGeom>
          <a:solidFill>
            <a:srgbClr val="3A3B3C"/>
          </a:solidFill>
          <a:ln/>
        </p:spPr>
      </p:sp>
      <p:sp>
        <p:nvSpPr>
          <p:cNvPr id="11" name="Text 8"/>
          <p:cNvSpPr/>
          <p:nvPr/>
        </p:nvSpPr>
        <p:spPr>
          <a:xfrm>
            <a:off x="6507004" y="50247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Cập Nhật State</a:t>
            </a:r>
            <a:endParaRPr lang="en-US" sz="2200" dirty="0"/>
          </a:p>
        </p:txBody>
      </p:sp>
      <p:sp>
        <p:nvSpPr>
          <p:cNvPr id="12" name="Text 9"/>
          <p:cNvSpPr/>
          <p:nvPr/>
        </p:nvSpPr>
        <p:spPr>
          <a:xfrm>
            <a:off x="6507004" y="5515213"/>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Tạo một hàm để tăng giá trị của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khi người dùng bấm nút.</a:t>
            </a:r>
            <a:endParaRPr lang="en-US" sz="1750" dirty="0"/>
          </a:p>
        </p:txBody>
      </p:sp>
      <p:sp>
        <p:nvSpPr>
          <p:cNvPr id="13" name="Text 10"/>
          <p:cNvSpPr/>
          <p:nvPr/>
        </p:nvSpPr>
        <p:spPr>
          <a:xfrm>
            <a:off x="6280190" y="6360081"/>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Khi người dùng bấm nút, giá trị của bộ đếm sẽ tăng lên và hiển thị ngay lập tức.</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03571"/>
          </a:xfrm>
          <a:prstGeom prst="rect">
            <a:avLst/>
          </a:prstGeom>
        </p:spPr>
      </p:pic>
      <p:sp>
        <p:nvSpPr>
          <p:cNvPr id="3" name="Text 0"/>
          <p:cNvSpPr/>
          <p:nvPr/>
        </p:nvSpPr>
        <p:spPr>
          <a:xfrm>
            <a:off x="532924" y="2322314"/>
            <a:ext cx="7606070" cy="475893"/>
          </a:xfrm>
          <a:prstGeom prst="rect">
            <a:avLst/>
          </a:prstGeom>
          <a:noFill/>
          <a:ln/>
        </p:spPr>
        <p:txBody>
          <a:bodyPr wrap="none" lIns="0" tIns="0" rIns="0" bIns="0" rtlCol="0" anchor="t"/>
          <a:lstStyle/>
          <a:p>
            <a:pPr algn="l" indent="0" marL="0">
              <a:lnSpc>
                <a:spcPts val="3700"/>
              </a:lnSpc>
              <a:buNone/>
            </a:pPr>
            <a:r>
              <a:rPr lang="en-US" sz="2950" dirty="0">
                <a:solidFill>
                  <a:srgbClr val="F2E782"/>
                </a:solidFill>
                <a:latin typeface="Prata" pitchFamily="34" charset="0"/>
                <a:ea typeface="Prata" pitchFamily="34" charset="-122"/>
                <a:cs typeface="Prata" pitchFamily="34" charset="-120"/>
              </a:rPr>
              <a:t>Code Demo: Xây Dựng Bộ Đếm (Counter)</a:t>
            </a:r>
            <a:endParaRPr lang="en-US" sz="2950" dirty="0"/>
          </a:p>
        </p:txBody>
      </p:sp>
      <p:sp>
        <p:nvSpPr>
          <p:cNvPr id="4" name="Shape 1"/>
          <p:cNvSpPr/>
          <p:nvPr/>
        </p:nvSpPr>
        <p:spPr>
          <a:xfrm>
            <a:off x="532924" y="3026569"/>
            <a:ext cx="13564553" cy="4369594"/>
          </a:xfrm>
          <a:prstGeom prst="roundRect">
            <a:avLst>
              <a:gd name="adj" fmla="val 523"/>
            </a:avLst>
          </a:prstGeom>
          <a:solidFill>
            <a:srgbClr val="443D09"/>
          </a:solidFill>
          <a:ln/>
        </p:spPr>
      </p:sp>
      <p:sp>
        <p:nvSpPr>
          <p:cNvPr id="5" name="Shape 2"/>
          <p:cNvSpPr/>
          <p:nvPr/>
        </p:nvSpPr>
        <p:spPr>
          <a:xfrm>
            <a:off x="525423" y="3026569"/>
            <a:ext cx="13579554" cy="4369594"/>
          </a:xfrm>
          <a:prstGeom prst="roundRect">
            <a:avLst>
              <a:gd name="adj" fmla="val 523"/>
            </a:avLst>
          </a:prstGeom>
          <a:solidFill>
            <a:srgbClr val="443D09"/>
          </a:solidFill>
          <a:ln/>
        </p:spPr>
      </p:sp>
      <p:sp>
        <p:nvSpPr>
          <p:cNvPr id="6" name="Text 3"/>
          <p:cNvSpPr/>
          <p:nvPr/>
        </p:nvSpPr>
        <p:spPr>
          <a:xfrm>
            <a:off x="677704" y="3140750"/>
            <a:ext cx="13274993" cy="4141232"/>
          </a:xfrm>
          <a:prstGeom prst="rect">
            <a:avLst/>
          </a:prstGeom>
          <a:noFill/>
          <a:ln/>
        </p:spPr>
        <p:txBody>
          <a:bodyPr wrap="square" lIns="0" tIns="0" rIns="0" bIns="0" rtlCol="0" anchor="t"/>
          <a:lstStyle/>
          <a:p>
            <a:pPr algn="l" indent="0" marL="0">
              <a:lnSpc>
                <a:spcPts val="1900"/>
              </a:lnSpc>
              <a:buNone/>
            </a:pPr>
            <a:r>
              <a:rPr lang="en-US" sz="1150" dirty="0">
                <a:solidFill>
                  <a:srgbClr val="CFCBBF"/>
                </a:solidFill>
                <a:highlight>
                  <a:srgbClr val="443D09"/>
                </a:highlight>
                <a:latin typeface="Consolas" pitchFamily="34" charset="0"/>
                <a:ea typeface="Consolas" pitchFamily="34" charset="-122"/>
                <a:cs typeface="Consolas" pitchFamily="34" charset="-120"/>
              </a:rPr>
              <a:t>import React, { useState } from 'react';
function Counter() {
  const [count, setCount] = useState(0);
  return (
    &lt;div&gt;
      &lt;p&gt;You clicked {count} times&lt;/p&gt;
      &lt;button onClick={() =&gt; setCount(count + 1)}&gt;
        Click me
      &lt;/button&gt;
    &lt;/div&gt;
  );
}
export default Counter;
</a:t>
            </a:r>
            <a:endParaRPr lang="en-US" sz="1150" dirty="0"/>
          </a:p>
        </p:txBody>
      </p:sp>
      <p:sp>
        <p:nvSpPr>
          <p:cNvPr id="7" name="Text 4"/>
          <p:cNvSpPr/>
          <p:nvPr/>
        </p:nvSpPr>
        <p:spPr>
          <a:xfrm>
            <a:off x="532924" y="7567374"/>
            <a:ext cx="13564553" cy="243602"/>
          </a:xfrm>
          <a:prstGeom prst="rect">
            <a:avLst/>
          </a:prstGeom>
          <a:noFill/>
          <a:ln/>
        </p:spPr>
        <p:txBody>
          <a:bodyPr wrap="none" lIns="0" tIns="0" rIns="0" bIns="0" rtlCol="0" anchor="t"/>
          <a:lstStyle/>
          <a:p>
            <a:pPr algn="l" indent="0" marL="0">
              <a:lnSpc>
                <a:spcPts val="1900"/>
              </a:lnSpc>
              <a:buNone/>
            </a:pP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75209"/>
            <a:ext cx="10363914"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Giải Thích Code: </a:t>
            </a:r>
            <a:pPr algn="l" indent="0" marL="0">
              <a:lnSpc>
                <a:spcPts val="5550"/>
              </a:lnSpc>
              <a:buNone/>
            </a:pPr>
            <a:r>
              <a:rPr lang="en-US" sz="4450" b="1" dirty="0">
                <a:solidFill>
                  <a:srgbClr val="F2E782"/>
                </a:solidFill>
                <a:latin typeface="Prata" pitchFamily="34" charset="0"/>
                <a:ea typeface="Prata" pitchFamily="34" charset="-122"/>
                <a:cs typeface="Prata" pitchFamily="34" charset="-120"/>
              </a:rPr>
              <a:t>useState</a:t>
            </a:r>
            <a:pPr algn="l" indent="0" marL="0">
              <a:lnSpc>
                <a:spcPts val="5550"/>
              </a:lnSpc>
              <a:buNone/>
            </a:pPr>
            <a:r>
              <a:rPr lang="en-US" sz="4450" dirty="0">
                <a:solidFill>
                  <a:srgbClr val="F2E782"/>
                </a:solidFill>
                <a:latin typeface="Prata" pitchFamily="34" charset="0"/>
                <a:ea typeface="Prata" pitchFamily="34" charset="-122"/>
                <a:cs typeface="Prata" pitchFamily="34" charset="-120"/>
              </a:rPr>
              <a:t> và </a:t>
            </a:r>
            <a:pPr algn="l" indent="0" marL="0">
              <a:lnSpc>
                <a:spcPts val="5550"/>
              </a:lnSpc>
              <a:buNone/>
            </a:pPr>
            <a:r>
              <a:rPr lang="en-US" sz="4450" b="1" dirty="0">
                <a:solidFill>
                  <a:srgbClr val="F2E782"/>
                </a:solidFill>
                <a:latin typeface="Prata" pitchFamily="34" charset="0"/>
                <a:ea typeface="Prata" pitchFamily="34" charset="-122"/>
                <a:cs typeface="Prata" pitchFamily="34" charset="-120"/>
              </a:rPr>
              <a:t>setCount</a:t>
            </a:r>
            <a:endParaRPr lang="en-US" sz="4450" dirty="0"/>
          </a:p>
        </p:txBody>
      </p:sp>
      <p:pic>
        <p:nvPicPr>
          <p:cNvPr id="3" name="Image 0" descr="preencoded.png">    </p:cNvPr>
          <p:cNvPicPr>
            <a:picLocks noChangeAspect="1"/>
          </p:cNvPicPr>
          <p:nvPr/>
        </p:nvPicPr>
        <p:blipFill>
          <a:blip r:embed="rId1"/>
          <a:stretch>
            <a:fillRect/>
          </a:stretch>
        </p:blipFill>
        <p:spPr>
          <a:xfrm>
            <a:off x="793790" y="2837617"/>
            <a:ext cx="566976" cy="566976"/>
          </a:xfrm>
          <a:prstGeom prst="rect">
            <a:avLst/>
          </a:prstGeom>
        </p:spPr>
      </p:pic>
      <p:sp>
        <p:nvSpPr>
          <p:cNvPr id="4" name="Text 1"/>
          <p:cNvSpPr/>
          <p:nvPr/>
        </p:nvSpPr>
        <p:spPr>
          <a:xfrm>
            <a:off x="793790" y="36314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useState(0)</a:t>
            </a:r>
            <a:endParaRPr lang="en-US" sz="2200" dirty="0"/>
          </a:p>
        </p:txBody>
      </p:sp>
      <p:sp>
        <p:nvSpPr>
          <p:cNvPr id="5" name="Text 2"/>
          <p:cNvSpPr/>
          <p:nvPr/>
        </p:nvSpPr>
        <p:spPr>
          <a:xfrm>
            <a:off x="793790" y="4121825"/>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Khởi tạo state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với giá trị ban đầu là 0. Hàm này trả về một mảng gồm hai phần tử: giá trị state hiện tại và hàm để cập nhật state.</a:t>
            </a:r>
            <a:endParaRPr lang="en-US" sz="1750" dirty="0"/>
          </a:p>
        </p:txBody>
      </p:sp>
      <p:pic>
        <p:nvPicPr>
          <p:cNvPr id="6" name="Image 1" descr="preencoded.png">    </p:cNvPr>
          <p:cNvPicPr>
            <a:picLocks noChangeAspect="1"/>
          </p:cNvPicPr>
          <p:nvPr/>
        </p:nvPicPr>
        <p:blipFill>
          <a:blip r:embed="rId2"/>
          <a:stretch>
            <a:fillRect/>
          </a:stretch>
        </p:blipFill>
        <p:spPr>
          <a:xfrm>
            <a:off x="5254704" y="2837617"/>
            <a:ext cx="566976" cy="566976"/>
          </a:xfrm>
          <a:prstGeom prst="rect">
            <a:avLst/>
          </a:prstGeom>
        </p:spPr>
      </p:pic>
      <p:sp>
        <p:nvSpPr>
          <p:cNvPr id="7" name="Text 3"/>
          <p:cNvSpPr/>
          <p:nvPr/>
        </p:nvSpPr>
        <p:spPr>
          <a:xfrm>
            <a:off x="5254704" y="36314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setCount(count + 1)</a:t>
            </a:r>
            <a:endParaRPr lang="en-US" sz="2200" dirty="0"/>
          </a:p>
        </p:txBody>
      </p:sp>
      <p:sp>
        <p:nvSpPr>
          <p:cNvPr id="8" name="Text 4"/>
          <p:cNvSpPr/>
          <p:nvPr/>
        </p:nvSpPr>
        <p:spPr>
          <a:xfrm>
            <a:off x="5254704" y="4121825"/>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Hàm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setCount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được sử dụng để cập nhật giá trị của state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Khi hàm này được gọi, React sẽ re-render component để hiển thị giá trị mới.</a:t>
            </a:r>
            <a:endParaRPr lang="en-US" sz="1750" dirty="0"/>
          </a:p>
        </p:txBody>
      </p:sp>
      <p:pic>
        <p:nvPicPr>
          <p:cNvPr id="9" name="Image 2" descr="preencoded.png">    </p:cNvPr>
          <p:cNvPicPr>
            <a:picLocks noChangeAspect="1"/>
          </p:cNvPicPr>
          <p:nvPr/>
        </p:nvPicPr>
        <p:blipFill>
          <a:blip r:embed="rId3"/>
          <a:stretch>
            <a:fillRect/>
          </a:stretch>
        </p:blipFill>
        <p:spPr>
          <a:xfrm>
            <a:off x="9715738" y="2837617"/>
            <a:ext cx="566976" cy="566976"/>
          </a:xfrm>
          <a:prstGeom prst="rect">
            <a:avLst/>
          </a:prstGeom>
        </p:spPr>
      </p:pic>
      <p:sp>
        <p:nvSpPr>
          <p:cNvPr id="10" name="Text 5"/>
          <p:cNvSpPr/>
          <p:nvPr/>
        </p:nvSpPr>
        <p:spPr>
          <a:xfrm>
            <a:off x="9715738" y="36314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Re-render</a:t>
            </a:r>
            <a:endParaRPr lang="en-US" sz="2200" dirty="0"/>
          </a:p>
        </p:txBody>
      </p:sp>
      <p:sp>
        <p:nvSpPr>
          <p:cNvPr id="11" name="Text 6"/>
          <p:cNvSpPr/>
          <p:nvPr/>
        </p:nvSpPr>
        <p:spPr>
          <a:xfrm>
            <a:off x="9715738" y="4121825"/>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Khi state thay đổi, component sẽ tự động re-render để cập nhật giao diện. Đây là cơ chế hoạt động chính của React.</a:t>
            </a:r>
            <a:endParaRPr lang="en-US" sz="1750" dirty="0"/>
          </a:p>
        </p:txBody>
      </p:sp>
      <p:sp>
        <p:nvSpPr>
          <p:cNvPr id="12" name="Text 7"/>
          <p:cNvSpPr/>
          <p:nvPr/>
        </p:nvSpPr>
        <p:spPr>
          <a:xfrm>
            <a:off x="793790" y="582858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Hàm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useState(0)</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sẽ khởi tạo giá trị state ban đầu là 0.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setCount</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là một function giúp cập nhật giá trị đó. Mỗi khi state được cập nhật, component sẽ re-render để hiển thị dữ liệu mới.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324" y="538996"/>
            <a:ext cx="7773352" cy="1223963"/>
          </a:xfrm>
          <a:prstGeom prst="rect">
            <a:avLst/>
          </a:prstGeom>
          <a:noFill/>
          <a:ln/>
        </p:spPr>
        <p:txBody>
          <a:bodyPr wrap="square" lIns="0" tIns="0" rIns="0" bIns="0" rtlCol="0" anchor="t"/>
          <a:lstStyle/>
          <a:p>
            <a:pPr algn="l" indent="0" marL="0">
              <a:lnSpc>
                <a:spcPts val="4800"/>
              </a:lnSpc>
              <a:buNone/>
            </a:pPr>
            <a:r>
              <a:rPr lang="en-US" sz="3850" dirty="0">
                <a:solidFill>
                  <a:srgbClr val="F2E782"/>
                </a:solidFill>
                <a:latin typeface="Prata" pitchFamily="34" charset="0"/>
                <a:ea typeface="Prata" pitchFamily="34" charset="-122"/>
                <a:cs typeface="Prata" pitchFamily="34" charset="-120"/>
              </a:rPr>
              <a:t>Demo: Thay Đổi State và Cập Nhật Giao Diện</a:t>
            </a:r>
            <a:endParaRPr lang="en-US" sz="3850" dirty="0"/>
          </a:p>
        </p:txBody>
      </p:sp>
      <p:sp>
        <p:nvSpPr>
          <p:cNvPr id="4" name="Shape 1"/>
          <p:cNvSpPr/>
          <p:nvPr/>
        </p:nvSpPr>
        <p:spPr>
          <a:xfrm>
            <a:off x="905589" y="2056686"/>
            <a:ext cx="22860" cy="5100161"/>
          </a:xfrm>
          <a:prstGeom prst="roundRect">
            <a:avLst>
              <a:gd name="adj" fmla="val 128492"/>
            </a:avLst>
          </a:prstGeom>
          <a:solidFill>
            <a:srgbClr val="535455"/>
          </a:solidFill>
          <a:ln/>
        </p:spPr>
      </p:sp>
      <p:sp>
        <p:nvSpPr>
          <p:cNvPr id="5" name="Shape 2"/>
          <p:cNvSpPr/>
          <p:nvPr/>
        </p:nvSpPr>
        <p:spPr>
          <a:xfrm>
            <a:off x="1102995" y="2485787"/>
            <a:ext cx="587454" cy="22860"/>
          </a:xfrm>
          <a:prstGeom prst="roundRect">
            <a:avLst>
              <a:gd name="adj" fmla="val 128492"/>
            </a:avLst>
          </a:prstGeom>
          <a:solidFill>
            <a:srgbClr val="535455"/>
          </a:solidFill>
          <a:ln/>
        </p:spPr>
      </p:sp>
      <p:sp>
        <p:nvSpPr>
          <p:cNvPr id="6" name="Shape 3"/>
          <p:cNvSpPr/>
          <p:nvPr/>
        </p:nvSpPr>
        <p:spPr>
          <a:xfrm>
            <a:off x="685324" y="2276951"/>
            <a:ext cx="440531" cy="440531"/>
          </a:xfrm>
          <a:prstGeom prst="roundRect">
            <a:avLst>
              <a:gd name="adj" fmla="val 6668"/>
            </a:avLst>
          </a:prstGeom>
          <a:solidFill>
            <a:srgbClr val="3A3B3C"/>
          </a:solidFill>
          <a:ln/>
        </p:spPr>
      </p:sp>
      <p:sp>
        <p:nvSpPr>
          <p:cNvPr id="7" name="Text 4"/>
          <p:cNvSpPr/>
          <p:nvPr/>
        </p:nvSpPr>
        <p:spPr>
          <a:xfrm>
            <a:off x="758726" y="2313682"/>
            <a:ext cx="293727" cy="367070"/>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8" name="Text 5"/>
          <p:cNvSpPr/>
          <p:nvPr/>
        </p:nvSpPr>
        <p:spPr>
          <a:xfrm>
            <a:off x="1884640" y="2252424"/>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Bấm Nút</a:t>
            </a:r>
            <a:endParaRPr lang="en-US" sz="1900" dirty="0"/>
          </a:p>
        </p:txBody>
      </p:sp>
      <p:sp>
        <p:nvSpPr>
          <p:cNvPr id="9" name="Text 6"/>
          <p:cNvSpPr/>
          <p:nvPr/>
        </p:nvSpPr>
        <p:spPr>
          <a:xfrm>
            <a:off x="1884640" y="2675811"/>
            <a:ext cx="6574036" cy="313373"/>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Người dùng bấm vào nút "Click me".</a:t>
            </a:r>
            <a:endParaRPr lang="en-US" sz="1500" dirty="0"/>
          </a:p>
        </p:txBody>
      </p:sp>
      <p:sp>
        <p:nvSpPr>
          <p:cNvPr id="10" name="Shape 7"/>
          <p:cNvSpPr/>
          <p:nvPr/>
        </p:nvSpPr>
        <p:spPr>
          <a:xfrm>
            <a:off x="1102995" y="3809762"/>
            <a:ext cx="587454" cy="22860"/>
          </a:xfrm>
          <a:prstGeom prst="roundRect">
            <a:avLst>
              <a:gd name="adj" fmla="val 128492"/>
            </a:avLst>
          </a:prstGeom>
          <a:solidFill>
            <a:srgbClr val="535455"/>
          </a:solidFill>
          <a:ln/>
        </p:spPr>
      </p:sp>
      <p:sp>
        <p:nvSpPr>
          <p:cNvPr id="11" name="Shape 8"/>
          <p:cNvSpPr/>
          <p:nvPr/>
        </p:nvSpPr>
        <p:spPr>
          <a:xfrm>
            <a:off x="685324" y="3600926"/>
            <a:ext cx="440531" cy="440531"/>
          </a:xfrm>
          <a:prstGeom prst="roundRect">
            <a:avLst>
              <a:gd name="adj" fmla="val 6668"/>
            </a:avLst>
          </a:prstGeom>
          <a:solidFill>
            <a:srgbClr val="3A3B3C"/>
          </a:solidFill>
          <a:ln/>
        </p:spPr>
      </p:sp>
      <p:sp>
        <p:nvSpPr>
          <p:cNvPr id="12" name="Text 9"/>
          <p:cNvSpPr/>
          <p:nvPr/>
        </p:nvSpPr>
        <p:spPr>
          <a:xfrm>
            <a:off x="758726" y="3637657"/>
            <a:ext cx="293727" cy="367070"/>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3" name="Text 10"/>
          <p:cNvSpPr/>
          <p:nvPr/>
        </p:nvSpPr>
        <p:spPr>
          <a:xfrm>
            <a:off x="1884640" y="3576399"/>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Gọi setCount</a:t>
            </a:r>
            <a:endParaRPr lang="en-US" sz="1900" dirty="0"/>
          </a:p>
        </p:txBody>
      </p:sp>
      <p:sp>
        <p:nvSpPr>
          <p:cNvPr id="14" name="Text 11"/>
          <p:cNvSpPr/>
          <p:nvPr/>
        </p:nvSpPr>
        <p:spPr>
          <a:xfrm>
            <a:off x="1884640" y="3999786"/>
            <a:ext cx="6574036" cy="313373"/>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Hàm </a:t>
            </a:r>
            <a:pPr algn="l" indent="0" marL="0">
              <a:lnSpc>
                <a:spcPts val="2450"/>
              </a:lnSpc>
              <a:buNone/>
            </a:pPr>
            <a:r>
              <a:rPr lang="en-US" sz="1500" b="1" dirty="0">
                <a:solidFill>
                  <a:srgbClr val="CFCBBF"/>
                </a:solidFill>
                <a:latin typeface="Raleway" pitchFamily="34" charset="0"/>
                <a:ea typeface="Raleway" pitchFamily="34" charset="-122"/>
                <a:cs typeface="Raleway" pitchFamily="34" charset="-120"/>
              </a:rPr>
              <a:t>setCount</a:t>
            </a:r>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 được gọi để tăng giá trị của state </a:t>
            </a:r>
            <a:pPr algn="l" indent="0" marL="0">
              <a:lnSpc>
                <a:spcPts val="2450"/>
              </a:lnSpc>
              <a:buNone/>
            </a:pPr>
            <a:r>
              <a:rPr lang="en-US" sz="1500" b="1" dirty="0">
                <a:solidFill>
                  <a:srgbClr val="CFCBBF"/>
                </a:solidFill>
                <a:latin typeface="Raleway" pitchFamily="34" charset="0"/>
                <a:ea typeface="Raleway" pitchFamily="34" charset="-122"/>
                <a:cs typeface="Raleway" pitchFamily="34" charset="-120"/>
              </a:rPr>
              <a:t>count</a:t>
            </a:r>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a:t>
            </a:r>
            <a:endParaRPr lang="en-US" sz="1500" dirty="0"/>
          </a:p>
        </p:txBody>
      </p:sp>
      <p:sp>
        <p:nvSpPr>
          <p:cNvPr id="15" name="Shape 12"/>
          <p:cNvSpPr/>
          <p:nvPr/>
        </p:nvSpPr>
        <p:spPr>
          <a:xfrm>
            <a:off x="1102995" y="5133737"/>
            <a:ext cx="587454" cy="22860"/>
          </a:xfrm>
          <a:prstGeom prst="roundRect">
            <a:avLst>
              <a:gd name="adj" fmla="val 128492"/>
            </a:avLst>
          </a:prstGeom>
          <a:solidFill>
            <a:srgbClr val="535455"/>
          </a:solidFill>
          <a:ln/>
        </p:spPr>
      </p:sp>
      <p:sp>
        <p:nvSpPr>
          <p:cNvPr id="16" name="Shape 13"/>
          <p:cNvSpPr/>
          <p:nvPr/>
        </p:nvSpPr>
        <p:spPr>
          <a:xfrm>
            <a:off x="685324" y="4924901"/>
            <a:ext cx="440531" cy="440531"/>
          </a:xfrm>
          <a:prstGeom prst="roundRect">
            <a:avLst>
              <a:gd name="adj" fmla="val 6668"/>
            </a:avLst>
          </a:prstGeom>
          <a:solidFill>
            <a:srgbClr val="3A3B3C"/>
          </a:solidFill>
          <a:ln/>
        </p:spPr>
      </p:sp>
      <p:sp>
        <p:nvSpPr>
          <p:cNvPr id="17" name="Text 14"/>
          <p:cNvSpPr/>
          <p:nvPr/>
        </p:nvSpPr>
        <p:spPr>
          <a:xfrm>
            <a:off x="758726" y="4961632"/>
            <a:ext cx="293727" cy="367070"/>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8" name="Text 15"/>
          <p:cNvSpPr/>
          <p:nvPr/>
        </p:nvSpPr>
        <p:spPr>
          <a:xfrm>
            <a:off x="1884640" y="4900374"/>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Re-render</a:t>
            </a:r>
            <a:endParaRPr lang="en-US" sz="1900" dirty="0"/>
          </a:p>
        </p:txBody>
      </p:sp>
      <p:sp>
        <p:nvSpPr>
          <p:cNvPr id="19" name="Text 16"/>
          <p:cNvSpPr/>
          <p:nvPr/>
        </p:nvSpPr>
        <p:spPr>
          <a:xfrm>
            <a:off x="1884640" y="5323761"/>
            <a:ext cx="6574036" cy="313373"/>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React re-render component </a:t>
            </a:r>
            <a:pPr algn="l" indent="0" marL="0">
              <a:lnSpc>
                <a:spcPts val="2450"/>
              </a:lnSpc>
              <a:buNone/>
            </a:pPr>
            <a:r>
              <a:rPr lang="en-US" sz="1500" b="1" dirty="0">
                <a:solidFill>
                  <a:srgbClr val="CFCBBF"/>
                </a:solidFill>
                <a:latin typeface="Raleway" pitchFamily="34" charset="0"/>
                <a:ea typeface="Raleway" pitchFamily="34" charset="-122"/>
                <a:cs typeface="Raleway" pitchFamily="34" charset="-120"/>
              </a:rPr>
              <a:t>Counter</a:t>
            </a:r>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a:t>
            </a:r>
            <a:endParaRPr lang="en-US" sz="1500" dirty="0"/>
          </a:p>
        </p:txBody>
      </p:sp>
      <p:sp>
        <p:nvSpPr>
          <p:cNvPr id="20" name="Shape 17"/>
          <p:cNvSpPr/>
          <p:nvPr/>
        </p:nvSpPr>
        <p:spPr>
          <a:xfrm>
            <a:off x="1102995" y="6457712"/>
            <a:ext cx="587454" cy="22860"/>
          </a:xfrm>
          <a:prstGeom prst="roundRect">
            <a:avLst>
              <a:gd name="adj" fmla="val 128492"/>
            </a:avLst>
          </a:prstGeom>
          <a:solidFill>
            <a:srgbClr val="535455"/>
          </a:solidFill>
          <a:ln/>
        </p:spPr>
      </p:sp>
      <p:sp>
        <p:nvSpPr>
          <p:cNvPr id="21" name="Shape 18"/>
          <p:cNvSpPr/>
          <p:nvPr/>
        </p:nvSpPr>
        <p:spPr>
          <a:xfrm>
            <a:off x="685324" y="6248876"/>
            <a:ext cx="440531" cy="440531"/>
          </a:xfrm>
          <a:prstGeom prst="roundRect">
            <a:avLst>
              <a:gd name="adj" fmla="val 6668"/>
            </a:avLst>
          </a:prstGeom>
          <a:solidFill>
            <a:srgbClr val="3A3B3C"/>
          </a:solidFill>
          <a:ln/>
        </p:spPr>
      </p:sp>
      <p:sp>
        <p:nvSpPr>
          <p:cNvPr id="22" name="Text 19"/>
          <p:cNvSpPr/>
          <p:nvPr/>
        </p:nvSpPr>
        <p:spPr>
          <a:xfrm>
            <a:off x="758726" y="6285607"/>
            <a:ext cx="293727" cy="367070"/>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4</a:t>
            </a:r>
            <a:endParaRPr lang="en-US" sz="2300" dirty="0"/>
          </a:p>
        </p:txBody>
      </p:sp>
      <p:sp>
        <p:nvSpPr>
          <p:cNvPr id="23" name="Text 20"/>
          <p:cNvSpPr/>
          <p:nvPr/>
        </p:nvSpPr>
        <p:spPr>
          <a:xfrm>
            <a:off x="1884640" y="6224349"/>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Hiển Thị</a:t>
            </a:r>
            <a:endParaRPr lang="en-US" sz="1900" dirty="0"/>
          </a:p>
        </p:txBody>
      </p:sp>
      <p:sp>
        <p:nvSpPr>
          <p:cNvPr id="24" name="Text 21"/>
          <p:cNvSpPr/>
          <p:nvPr/>
        </p:nvSpPr>
        <p:spPr>
          <a:xfrm>
            <a:off x="1884640" y="6647736"/>
            <a:ext cx="6574036" cy="313373"/>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Giao diện hiển thị giá trị mới của state </a:t>
            </a:r>
            <a:pPr algn="l" indent="0" marL="0">
              <a:lnSpc>
                <a:spcPts val="2450"/>
              </a:lnSpc>
              <a:buNone/>
            </a:pPr>
            <a:r>
              <a:rPr lang="en-US" sz="1500" b="1" dirty="0">
                <a:solidFill>
                  <a:srgbClr val="CFCBBF"/>
                </a:solidFill>
                <a:latin typeface="Raleway" pitchFamily="34" charset="0"/>
                <a:ea typeface="Raleway" pitchFamily="34" charset="-122"/>
                <a:cs typeface="Raleway" pitchFamily="34" charset="-120"/>
              </a:rPr>
              <a:t>count</a:t>
            </a:r>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a:t>
            </a:r>
            <a:endParaRPr lang="en-US" sz="1500" dirty="0"/>
          </a:p>
        </p:txBody>
      </p:sp>
      <p:sp>
        <p:nvSpPr>
          <p:cNvPr id="25" name="Text 22"/>
          <p:cNvSpPr/>
          <p:nvPr/>
        </p:nvSpPr>
        <p:spPr>
          <a:xfrm>
            <a:off x="685324" y="7377113"/>
            <a:ext cx="7773352" cy="313373"/>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8265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Tổng Kết</a:t>
            </a:r>
            <a:endParaRPr lang="en-US" sz="4450" dirty="0"/>
          </a:p>
        </p:txBody>
      </p:sp>
      <p:sp>
        <p:nvSpPr>
          <p:cNvPr id="4" name="Shape 1"/>
          <p:cNvSpPr/>
          <p:nvPr/>
        </p:nvSpPr>
        <p:spPr>
          <a:xfrm>
            <a:off x="793790" y="3486745"/>
            <a:ext cx="510302" cy="510302"/>
          </a:xfrm>
          <a:prstGeom prst="roundRect">
            <a:avLst>
              <a:gd name="adj" fmla="val 6667"/>
            </a:avLst>
          </a:prstGeom>
          <a:solidFill>
            <a:srgbClr val="3A3B3C"/>
          </a:solidFill>
          <a:ln/>
        </p:spPr>
      </p:sp>
      <p:sp>
        <p:nvSpPr>
          <p:cNvPr id="5" name="Text 2"/>
          <p:cNvSpPr/>
          <p:nvPr/>
        </p:nvSpPr>
        <p:spPr>
          <a:xfrm>
            <a:off x="878860" y="352925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48674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State</a:t>
            </a:r>
            <a:endParaRPr lang="en-US" sz="2200" dirty="0"/>
          </a:p>
        </p:txBody>
      </p:sp>
      <p:sp>
        <p:nvSpPr>
          <p:cNvPr id="7" name="Text 4"/>
          <p:cNvSpPr/>
          <p:nvPr/>
        </p:nvSpPr>
        <p:spPr>
          <a:xfrm>
            <a:off x="1530906" y="3977164"/>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State là dữ liệu nội bộ của component, có thể thay đổi và ảnh hưởng đến giao diện.</a:t>
            </a:r>
            <a:endParaRPr lang="en-US" sz="1750" dirty="0"/>
          </a:p>
        </p:txBody>
      </p:sp>
      <p:sp>
        <p:nvSpPr>
          <p:cNvPr id="8" name="Shape 5"/>
          <p:cNvSpPr/>
          <p:nvPr/>
        </p:nvSpPr>
        <p:spPr>
          <a:xfrm>
            <a:off x="4685467" y="3486745"/>
            <a:ext cx="510302" cy="510302"/>
          </a:xfrm>
          <a:prstGeom prst="roundRect">
            <a:avLst>
              <a:gd name="adj" fmla="val 6667"/>
            </a:avLst>
          </a:prstGeom>
          <a:solidFill>
            <a:srgbClr val="3A3B3C"/>
          </a:solidFill>
          <a:ln/>
        </p:spPr>
      </p:sp>
      <p:sp>
        <p:nvSpPr>
          <p:cNvPr id="9" name="Text 6"/>
          <p:cNvSpPr/>
          <p:nvPr/>
        </p:nvSpPr>
        <p:spPr>
          <a:xfrm>
            <a:off x="4770537" y="352925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348674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useState</a:t>
            </a:r>
            <a:endParaRPr lang="en-US" sz="2200" dirty="0"/>
          </a:p>
        </p:txBody>
      </p:sp>
      <p:sp>
        <p:nvSpPr>
          <p:cNvPr id="11" name="Text 8"/>
          <p:cNvSpPr/>
          <p:nvPr/>
        </p:nvSpPr>
        <p:spPr>
          <a:xfrm>
            <a:off x="5422583" y="3977164"/>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Hook </a:t>
            </a:r>
            <a:pPr algn="l" indent="0" marL="0">
              <a:lnSpc>
                <a:spcPts val="2850"/>
              </a:lnSpc>
              <a:buNone/>
            </a:pPr>
            <a:r>
              <a:rPr lang="en-US" sz="1750" b="1" dirty="0">
                <a:solidFill>
                  <a:srgbClr val="CFCBBF"/>
                </a:solidFill>
                <a:latin typeface="Raleway" pitchFamily="34" charset="0"/>
                <a:ea typeface="Raleway" pitchFamily="34" charset="-122"/>
                <a:cs typeface="Raleway" pitchFamily="34" charset="-120"/>
              </a:rPr>
              <a:t>useState</a:t>
            </a:r>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 giúp quản lý state một cách dễ dàng trong function component.</a:t>
            </a:r>
            <a:endParaRPr lang="en-US" sz="1750" dirty="0"/>
          </a:p>
        </p:txBody>
      </p:sp>
      <p:sp>
        <p:nvSpPr>
          <p:cNvPr id="12" name="Text 9"/>
          <p:cNvSpPr/>
          <p:nvPr/>
        </p:nvSpPr>
        <p:spPr>
          <a:xfrm>
            <a:off x="793790" y="5683925"/>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2025-03-18T23:27:50Z</dcterms:created>
  <dcterms:modified xsi:type="dcterms:W3CDTF">2025-03-18T23:27:50Z</dcterms:modified>
</cp:coreProperties>
</file>